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6"/>
  </p:notesMasterIdLst>
  <p:sldIdLst>
    <p:sldId id="734" r:id="rId3"/>
    <p:sldId id="733" r:id="rId4"/>
    <p:sldId id="744" r:id="rId5"/>
    <p:sldId id="743" r:id="rId6"/>
    <p:sldId id="735" r:id="rId7"/>
    <p:sldId id="738" r:id="rId8"/>
    <p:sldId id="745" r:id="rId9"/>
    <p:sldId id="737" r:id="rId10"/>
    <p:sldId id="741" r:id="rId11"/>
    <p:sldId id="746" r:id="rId12"/>
    <p:sldId id="721" r:id="rId13"/>
    <p:sldId id="445" r:id="rId14"/>
    <p:sldId id="584" r:id="rId15"/>
    <p:sldId id="659" r:id="rId16"/>
    <p:sldId id="600" r:id="rId17"/>
    <p:sldId id="678" r:id="rId18"/>
    <p:sldId id="677" r:id="rId19"/>
    <p:sldId id="602" r:id="rId20"/>
    <p:sldId id="670" r:id="rId21"/>
    <p:sldId id="671" r:id="rId22"/>
    <p:sldId id="672" r:id="rId23"/>
    <p:sldId id="674" r:id="rId24"/>
    <p:sldId id="675" r:id="rId25"/>
    <p:sldId id="676" r:id="rId26"/>
    <p:sldId id="585" r:id="rId27"/>
    <p:sldId id="620" r:id="rId28"/>
    <p:sldId id="621" r:id="rId29"/>
    <p:sldId id="692" r:id="rId30"/>
    <p:sldId id="629" r:id="rId31"/>
    <p:sldId id="632" r:id="rId32"/>
    <p:sldId id="698" r:id="rId33"/>
    <p:sldId id="679" r:id="rId34"/>
    <p:sldId id="707" r:id="rId35"/>
    <p:sldId id="586" r:id="rId36"/>
    <p:sldId id="627" r:id="rId37"/>
    <p:sldId id="628" r:id="rId38"/>
    <p:sldId id="700" r:id="rId39"/>
    <p:sldId id="702" r:id="rId40"/>
    <p:sldId id="703" r:id="rId41"/>
    <p:sldId id="704" r:id="rId42"/>
    <p:sldId id="719" r:id="rId43"/>
    <p:sldId id="720" r:id="rId44"/>
    <p:sldId id="701" r:id="rId45"/>
    <p:sldId id="706" r:id="rId46"/>
    <p:sldId id="718" r:id="rId47"/>
    <p:sldId id="587" r:id="rId48"/>
    <p:sldId id="705" r:id="rId49"/>
    <p:sldId id="588" r:id="rId50"/>
    <p:sldId id="710" r:id="rId51"/>
    <p:sldId id="715" r:id="rId52"/>
    <p:sldId id="714" r:id="rId53"/>
    <p:sldId id="655" r:id="rId54"/>
    <p:sldId id="712" r:id="rId5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000"/>
    <a:srgbClr val="7F7F7F"/>
    <a:srgbClr val="0AC200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2" autoAdjust="0"/>
    <p:restoredTop sz="82636" autoAdjust="0"/>
  </p:normalViewPr>
  <p:slideViewPr>
    <p:cSldViewPr snapToGrid="0">
      <p:cViewPr>
        <p:scale>
          <a:sx n="83" d="100"/>
          <a:sy n="83" d="100"/>
        </p:scale>
        <p:origin x="-23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18/07/22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4:30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12:30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１月で得た知識で合意まで持ち込める。自動テストならね。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18:00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例えば、私が作ったソリューションを説明いたします。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インフラ＝ストレージ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27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926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24:00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26:00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0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7月 22日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7月 22日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18/07/22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18/07/22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18/07/22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wp-content/uploads/2015/12/ExperienceReport.2014.Ito_.pdf" TargetMode="External"/><Relationship Id="rId4" Type="http://schemas.openxmlformats.org/officeDocument/2006/relationships/hyperlink" Target="http://modernagile.org/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xunitpatterns.com/Goals%20of%20Test%20Automation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24.png"/><Relationship Id="rId5" Type="http://schemas.openxmlformats.org/officeDocument/2006/relationships/hyperlink" Target="http://agilemanifesto.org/iso/ja/principles.html" TargetMode="Externa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hyperlink" Target="https://www.agilealliance.org/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>
              <a:lnSpc>
                <a:spcPct val="100000"/>
              </a:lnSpc>
            </a:pP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Report</a:t>
            </a:r>
            <a:r>
              <a:rPr lang="ja-JP" altLang="en-US" sz="96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b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9600" b="1" i="1" dirty="0" smtClean="0">
                <a:latin typeface="ヒラギノ角ゴ ProN W6"/>
                <a:ea typeface="ヒラギノ角ゴ ProN W6"/>
                <a:cs typeface="ヒラギノ角ゴ ProN W6"/>
              </a:rPr>
              <a:t>gile2018</a:t>
            </a:r>
            <a:endParaRPr kumimoji="1" lang="ja-JP" altLang="en-US" sz="96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Subtitle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9944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 descr="WordItOut-word-cloud-320338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277"/>
            <a:ext cx="9144000" cy="56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Motivation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kumimoji="1" lang="en-US" altLang="ja-JP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Need to LINE Corp.</a:t>
            </a:r>
          </a:p>
          <a:p>
            <a:pPr marL="512763" lvl="1" indent="0">
              <a:buNone/>
            </a:pP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Engineering</a:t>
            </a: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 Agile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Testing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278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"/>
    </mc:Choice>
    <mc:Fallback xmlns="">
      <p:transition spd="slow" advTm="57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1"/>
    </mc:Choice>
    <mc:Fallback xmlns="">
      <p:transition spd="slow" advTm="371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99"/>
    </mc:Choice>
    <mc:Fallback xmlns="">
      <p:transition spd="slow" advTm="560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0"/>
    </mc:Choice>
    <mc:Fallback xmlns="">
      <p:transition spd="slow" advTm="321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9"/>
    </mc:Choice>
    <mc:Fallback xmlns="">
      <p:transition spd="slow" advTm="229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1"/>
    </mc:Choice>
    <mc:Fallback xmlns="">
      <p:transition spd="slow" advTm="28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9"/>
    </mc:Choice>
    <mc:Fallback xmlns="">
      <p:transition spd="slow" advTm="401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07"/>
    </mc:Choice>
    <mc:Fallback xmlns="">
      <p:transition spd="slow" advTm="554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0AC200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3"/>
    </mc:Choice>
    <mc:Fallback xmlns="">
      <p:transition spd="slow" advTm="4454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0AC200"/>
                </a:solidFill>
              </a:rPr>
              <a:t>発見と言語化</a:t>
            </a:r>
            <a:endParaRPr lang="ja-JP" altLang="en-US" sz="4000" dirty="0">
              <a:solidFill>
                <a:srgbClr val="0AC200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共通認識の構築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75"/>
    </mc:Choice>
    <mc:Fallback xmlns="">
      <p:transition spd="slow" advTm="769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9"/>
    </mc:Choice>
    <mc:Fallback xmlns="">
      <p:transition spd="slow" advTm="88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8"/>
    </mc:Choice>
    <mc:Fallback xmlns="">
      <p:transition spd="slow" advTm="1218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3"/>
    </mc:Choice>
    <mc:Fallback xmlns="">
      <p:transition spd="slow" advTm="33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$ history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6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times</a:t>
            </a:r>
            <a:r>
              <a:rPr kumimoji="1" lang="ja-JP" altLang="en-US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0AC000"/>
                </a:solidFill>
                <a:latin typeface="ヒラギノ角ゴ ProN W6"/>
                <a:ea typeface="ヒラギノ角ゴ ProN W6"/>
                <a:cs typeface="ヒラギノ角ゴ ProN W6"/>
              </a:rPr>
              <a:t>attendee from Japan</a:t>
            </a:r>
          </a:p>
          <a:p>
            <a:pPr algn="ctr"/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2014 :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2325688"/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Brought back Metrics</a:t>
            </a: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2016 : Brought back</a:t>
            </a:r>
          </a:p>
        </p:txBody>
      </p:sp>
      <p:pic>
        <p:nvPicPr>
          <p:cNvPr id="3" name="図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003" y="403817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8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9"/>
    </mc:Choice>
    <mc:Fallback xmlns="">
      <p:transition spd="slow" advTm="351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2"/>
    </mc:Choice>
    <mc:Fallback xmlns="">
      <p:transition spd="slow" advTm="326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8"/>
    </mc:Choice>
    <mc:Fallback xmlns="">
      <p:transition spd="slow" advTm="117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4"/>
    </mc:Choice>
    <mc:Fallback xmlns="">
      <p:transition spd="slow" advTm="268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0"/>
    </mc:Choice>
    <mc:Fallback xmlns="">
      <p:transition spd="slow" advTm="407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2125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8"/>
    </mc:Choice>
    <mc:Fallback xmlns="">
      <p:transition spd="slow" advTm="836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369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69"/>
    </mc:Choice>
    <mc:Fallback xmlns="">
      <p:transition spd="slow" advTm="1093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646813"/>
            <a:ext cx="7886700" cy="3448686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4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4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4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kumimoji="1"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Annual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lobal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onference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</a:t>
            </a:r>
            <a:r>
              <a:rPr kumimoji="1" lang="ja-JP" altLang="en-US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USA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biggest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one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Agile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Held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</a:t>
            </a:r>
            <a:r>
              <a:rPr lang="ja-JP" altLang="en-US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 </a:t>
            </a:r>
            <a:r>
              <a:rPr lang="en-US" altLang="ja-JP" sz="36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Alliance</a:t>
            </a:r>
            <a:endParaRPr lang="en-US" altLang="ja-JP" sz="36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1168916"/>
            <a:ext cx="8128000" cy="1473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162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25"/>
    </mc:Choice>
    <mc:Fallback xmlns="">
      <p:transition spd="slow" advTm="1008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34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5"/>
    </mc:Choice>
    <mc:Fallback xmlns="">
      <p:transition spd="slow" advTm="397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9"/>
    </mc:Choice>
    <mc:Fallback xmlns="">
      <p:transition spd="slow" advTm="367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17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3"/>
    </mc:Choice>
    <mc:Fallback xmlns="">
      <p:transition spd="slow" advTm="149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70"/>
    </mc:Choice>
    <mc:Fallback xmlns="">
      <p:transition spd="slow" advTm="826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0"/>
    </mc:Choice>
    <mc:Fallback xmlns="">
      <p:transition spd="slow" advTm="101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2"/>
    </mc:Choice>
    <mc:Fallback xmlns="">
      <p:transition spd="slow" advTm="346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Basi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 Information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43578"/>
              </p:ext>
            </p:extLst>
          </p:nvPr>
        </p:nvGraphicFramePr>
        <p:xfrm>
          <a:off x="628650" y="1863000"/>
          <a:ext cx="7886700" cy="3328560"/>
        </p:xfrm>
        <a:graphic>
          <a:graphicData uri="http://schemas.openxmlformats.org/drawingml/2006/table">
            <a:tbl>
              <a:tblPr firstCol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Duration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8/6 (Mon) - 8/10 (Fri)</a:t>
                      </a:r>
                      <a:endParaRPr kumimoji="1" lang="ja-JP" altLang="en-US" sz="2400" b="0" i="0" dirty="0">
                        <a:solidFill>
                          <a:srgbClr val="7F7F7F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279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(+5 YoY)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categories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7F7F7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   </a:t>
                      </a:r>
                      <a:r>
                        <a:rPr kumimoji="1" lang="en-US" altLang="ja-JP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(±0 YOY</a:t>
                      </a:r>
                      <a:r>
                        <a:rPr kumimoji="1" lang="en-US" altLang="en-US" sz="2400" b="0" i="0" dirty="0" smtClean="0">
                          <a:solidFill>
                            <a:srgbClr val="0AC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solidFill>
                          <a:srgbClr val="0AC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simultaneous</a:t>
                      </a:r>
                    </a:p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sessions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20? (+1 YoY)</a:t>
                      </a:r>
                      <a:endParaRPr kumimoji="1" lang="ja-JP" altLang="en-US" sz="2400" b="0" i="0" dirty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 of attendees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186531"/>
            <a:ext cx="7886700" cy="908968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 Types : Talk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Workshop</a:t>
            </a:r>
          </a:p>
          <a:p>
            <a:pPr marL="352425" indent="-352425">
              <a:buFont typeface="Arial" charset="0"/>
              <a:buChar char="•"/>
            </a:pP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 Levels : Learning</a:t>
            </a:r>
            <a:r>
              <a:rPr lang="en-US" altLang="ja-JP" sz="24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/Practicing/</a:t>
            </a:r>
            <a:r>
              <a:rPr lang="en-US" altLang="ja-JP" sz="24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Advancing</a:t>
            </a:r>
            <a:endParaRPr kumimoji="1" lang="en-US" altLang="ja-JP" sz="24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875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6"/>
    </mc:Choice>
    <mc:Fallback xmlns="">
      <p:transition spd="slow" advTm="95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2"/>
    </mc:Choice>
    <mc:Fallback xmlns="">
      <p:transition spd="slow" advTm="136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66"/>
    </mc:Choice>
    <mc:Fallback xmlns="">
      <p:transition spd="slow" advTm="897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71880"/>
              </p:ext>
            </p:extLst>
          </p:nvPr>
        </p:nvGraphicFramePr>
        <p:xfrm>
          <a:off x="657000" y="1689100"/>
          <a:ext cx="7830000" cy="478617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8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(2018)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43058"/>
              </p:ext>
            </p:extLst>
          </p:nvPr>
        </p:nvGraphicFramePr>
        <p:xfrm>
          <a:off x="657000" y="1689100"/>
          <a:ext cx="7830000" cy="478617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C000"/>
                    </a:solidFill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Data Metrics and Forecasting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Midway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 Practices and Craft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62"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27323" y="2478519"/>
            <a:ext cx="3932246" cy="550782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5600007" y="2753910"/>
            <a:ext cx="2880000" cy="1080000"/>
          </a:xfrm>
          <a:prstGeom prst="wedgeRectCallout">
            <a:avLst>
              <a:gd name="adj1" fmla="val -86354"/>
              <a:gd name="adj2" fmla="val -50266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Promoted</a:t>
            </a:r>
            <a: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as</a:t>
            </a:r>
            <a:r>
              <a:rPr kumimoji="1" lang="ja-JP" altLang="en-US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one category!</a:t>
            </a:r>
            <a:endParaRPr kumimoji="1" lang="ja-JP" altLang="en-US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974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[FYI]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Categories (2017)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25203"/>
              </p:ext>
            </p:extLst>
          </p:nvPr>
        </p:nvGraphicFramePr>
        <p:xfrm>
          <a:off x="657000" y="1689099"/>
          <a:ext cx="7830000" cy="4799435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41812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Category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#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124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400" b="0" i="0" dirty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6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Trends of 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595959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Agile @ scale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Business</a:t>
            </a:r>
            <a:r>
              <a:rPr lang="en-US" altLang="en-US" sz="3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Agility</a:t>
            </a:r>
          </a:p>
          <a:p>
            <a:pPr marL="571500" indent="-571500">
              <a:buFont typeface="Arial" charset="0"/>
              <a:buChar char="•"/>
            </a:pPr>
            <a:endParaRPr kumimoji="1" lang="en-US" altLang="ja-JP" sz="3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69561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1.2"/>
</p:tagLst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2797</TotalTime>
  <Words>1639</Words>
  <Application>Microsoft Macintosh PowerPoint</Application>
  <PresentationFormat>画面に合わせる (4:3)</PresentationFormat>
  <Paragraphs>546</Paragraphs>
  <Slides>53</Slides>
  <Notes>50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53</vt:i4>
      </vt:variant>
    </vt:vector>
  </HeadingPairs>
  <TitlesOfParts>
    <vt:vector size="55" baseType="lpstr">
      <vt:lpstr>Office テーマ</vt:lpstr>
      <vt:lpstr>1_Office テーマ</vt:lpstr>
      <vt:lpstr>Report of Agile2018</vt:lpstr>
      <vt:lpstr>Hiroyuki Ito (The HIRO)</vt:lpstr>
      <vt:lpstr>$ history</vt:lpstr>
      <vt:lpstr>What is Agile2018?</vt:lpstr>
      <vt:lpstr>Basic Information</vt:lpstr>
      <vt:lpstr>Categories (2018)</vt:lpstr>
      <vt:lpstr>Categories (2018)</vt:lpstr>
      <vt:lpstr>[FYI] Categories (2017)</vt:lpstr>
      <vt:lpstr>Trends of Agile2018</vt:lpstr>
      <vt:lpstr>Trends of Agile2018</vt:lpstr>
      <vt:lpstr>My Motivation</vt:lpstr>
      <vt:lpstr>Agenda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（例）本番APIのSmoke Test</vt:lpstr>
      <vt:lpstr>成果</vt:lpstr>
      <vt:lpstr>インパクトを与える</vt:lpstr>
      <vt:lpstr>結果</vt:lpstr>
      <vt:lpstr>インパクトのインパクト例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4510</cp:revision>
  <dcterms:created xsi:type="dcterms:W3CDTF">2016-11-21T06:16:44Z</dcterms:created>
  <dcterms:modified xsi:type="dcterms:W3CDTF">2018-07-22T09:54:36Z</dcterms:modified>
</cp:coreProperties>
</file>